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11"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361" autoAdjust="0"/>
  </p:normalViewPr>
  <p:slideViewPr>
    <p:cSldViewPr snapToGrid="0">
      <p:cViewPr varScale="1">
        <p:scale>
          <a:sx n="85" d="100"/>
          <a:sy n="85" d="100"/>
        </p:scale>
        <p:origin x="1032"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4" presId="urn:microsoft.com/office/officeart/2005/8/layout/hList7"/>
    <dgm:cxn modelId="{6B7A22E3-D11B-45E2-A63F-B9E05EFC9766}" srcId="{DF80E162-BDF5-4249-87E0-86D5A7D970EF}" destId="{C11E9EB8-B6EB-4E70-B5A1-0DC55A504D2E}" srcOrd="3"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4"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10/11/2023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a:p>
            <a:pPr marL="285750" indent="-285750">
              <a:buFont typeface="Arial" panose="020B0604020202020204" pitchFamily="34" charset="0"/>
              <a:buChar char="•"/>
            </a:pPr>
            <a:r>
              <a:rPr lang="en-US" dirty="0"/>
              <a:t>Subject to change based on observations and feedback</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Notice the orange line and how very few defects are found during the coding process and by the time we get to releasing the code there are still several defects which we typically label as technical debt.</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shift the testing process to the left and make it a part of the development process we eliminate most of the defect right away so that mot of them are found before we get to releasing the code. This means we have far less technical debt to manage and fewer bugs to slow us down from delivering new functionality.</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their workforce on DevOps and cloud technologies. </a:t>
            </a:r>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opensource.com/article/18/6/life-cycle-software-bug" TargetMode="External"/><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5.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0.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www.pexels.com/photo/person-using-macbook-1181258/" TargetMode="External"/><Relationship Id="rId10" Type="http://schemas.openxmlformats.org/officeDocument/2006/relationships/image" Target="../media/image35.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12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12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12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12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12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12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1200"/>
              </a:spcAft>
              <a:buFont typeface="Arial" panose="020B0604020202020204" pitchFamily="34" charset="0"/>
              <a:buChar char="•"/>
            </a:pPr>
            <a:r>
              <a:rPr lang="en-US" sz="1400" dirty="0"/>
              <a:t>DORA Metrics – A set of scientifically shown metrics that separate successful development groups from struggling development groups.</a:t>
            </a:r>
          </a:p>
          <a:p>
            <a:pPr marL="285750" indent="-285750">
              <a:lnSpc>
                <a:spcPct val="90000"/>
              </a:lnSpc>
              <a:spcAft>
                <a:spcPts val="1200"/>
              </a:spcAft>
              <a:buFont typeface="Arial" panose="020B0604020202020204" pitchFamily="34" charset="0"/>
              <a:buChar char="•"/>
            </a:pPr>
            <a:r>
              <a:rPr lang="en-US" sz="1400" dirty="0"/>
              <a:t>Containerization – A deployment process that bundles application code with all the files it needs to run on any infrastructure.</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92500" lnSpcReduction="20000"/>
          </a:bodyPr>
          <a:lstStyle/>
          <a:p>
            <a:pPr marL="285750" indent="-285750">
              <a:spcAft>
                <a:spcPts val="1200"/>
              </a:spcAft>
              <a:buFont typeface="Arial" panose="020B0604020202020204" pitchFamily="34" charset="0"/>
              <a:buChar char="•"/>
            </a:pPr>
            <a:r>
              <a:rPr lang="en-US" sz="2000" dirty="0"/>
              <a:t>Conference room on-site</a:t>
            </a:r>
          </a:p>
          <a:p>
            <a:pPr marL="285750" indent="-285750">
              <a:spcAft>
                <a:spcPts val="1200"/>
              </a:spcAft>
              <a:buFont typeface="Arial" panose="020B0604020202020204" pitchFamily="34" charset="0"/>
              <a:buChar char="•"/>
            </a:pPr>
            <a:r>
              <a:rPr lang="en-US" sz="2000" dirty="0"/>
              <a:t>Need table, chairs, whiteboard, and projector or big screen</a:t>
            </a:r>
          </a:p>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904509863"/>
              </p:ext>
            </p:extLst>
          </p:nvPr>
        </p:nvGraphicFramePr>
        <p:xfrm>
          <a:off x="838200" y="914928"/>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Delivery – 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2735918991"/>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1407208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38797"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6A69262-5A20-9A07-B23F-ABBD9452C4A2}"/>
              </a:ext>
            </a:extLst>
          </p:cNvPr>
          <p:cNvSpPr/>
          <p:nvPr/>
        </p:nvSpPr>
        <p:spPr>
          <a:xfrm>
            <a:off x="4651022" y="2658753"/>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215510"/>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6675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560694"/>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439321"/>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716470"/>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3060264"/>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663127"/>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663127"/>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869664"/>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886077"/>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269909"/>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5049282"/>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261219"/>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660742"/>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215179"/>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869664"/>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901045"/>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194185"/>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496378"/>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5506210" y="3071152"/>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6299200" y="2892970"/>
            <a:ext cx="2694109" cy="48980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5170545" y="3047846"/>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6299200" y="2468952"/>
            <a:ext cx="2608412" cy="708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402409"/>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903430"/>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fade">
                                      <p:cBhvr>
                                        <p:cTn id="101" dur="500"/>
                                        <p:tgtEl>
                                          <p:spTgt spid="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20"/>
                                        </p:tgtEl>
                                        <p:attrNameLst>
                                          <p:attrName>style.visibility</p:attrName>
                                        </p:attrNameLst>
                                      </p:cBhvr>
                                      <p:to>
                                        <p:strVal val="visible"/>
                                      </p:to>
                                    </p:set>
                                    <p:animEffect transition="in" filter="fade">
                                      <p:cBhvr>
                                        <p:cTn id="106" dur="500"/>
                                        <p:tgtEl>
                                          <p:spTgt spid="12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24"/>
                                        </p:tgtEl>
                                        <p:attrNameLst>
                                          <p:attrName>style.visibility</p:attrName>
                                        </p:attrNameLst>
                                      </p:cBhvr>
                                      <p:to>
                                        <p:strVal val="visible"/>
                                      </p:to>
                                    </p:set>
                                    <p:animEffect transition="in" filter="fade">
                                      <p:cBhvr>
                                        <p:cTn id="11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E71B248-521F-CD36-1AD0-D87DB13309AE}"/>
              </a:ext>
            </a:extLst>
          </p:cNvPr>
          <p:cNvSpPr/>
          <p:nvPr/>
        </p:nvSpPr>
        <p:spPr>
          <a:xfrm>
            <a:off x="6976107" y="3973659"/>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fade">
                                      <p:cBhvr>
                                        <p:cTn id="52" dur="500"/>
                                        <p:tgtEl>
                                          <p:spTgt spid="1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10"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par>
                                <p:cTn id="73" presetID="10" presetClass="entr" presetSubtype="0" fill="hold"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a:bodyPr>
          <a:lstStyle/>
          <a:p>
            <a:r>
              <a:rPr lang="en-US" u="sng" dirty="0"/>
              <a:t>Transformation Program</a:t>
            </a:r>
          </a:p>
          <a:p>
            <a:pPr marL="342900" indent="-342900">
              <a:buFont typeface="Arial" panose="020B0604020202020204" pitchFamily="34" charset="0"/>
              <a:buChar char="•"/>
            </a:pPr>
            <a:r>
              <a:rPr lang="en-US"/>
              <a:t>Shorter cycle </a:t>
            </a:r>
            <a:r>
              <a:rPr lang="en-US" dirty="0"/>
              <a:t>t</a:t>
            </a:r>
            <a:r>
              <a:rPr lang="en-US"/>
              <a:t>imes</a:t>
            </a:r>
            <a:endParaRPr lang="en-US" dirty="0"/>
          </a:p>
          <a:p>
            <a:pPr marL="342900" indent="-342900">
              <a:buFont typeface="Arial" panose="020B0604020202020204" pitchFamily="34" charset="0"/>
              <a:buChar char="•"/>
            </a:pPr>
            <a:r>
              <a:rPr lang="en-US" dirty="0"/>
              <a:t>Reduced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26</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08287" y="1884734"/>
            <a:ext cx="8006644" cy="4462760"/>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b="0" dirty="0">
                <a:effectLst/>
                <a:latin typeface="Consolas" panose="020B0609020204030204" pitchFamily="49" charset="0"/>
              </a:rPr>
              <a:t>Continuous Integration and Continuous Delivery</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CI/CD pipeline</a:t>
            </a:r>
          </a:p>
          <a:p>
            <a:pPr marL="285750" indent="-285750">
              <a:spcAft>
                <a:spcPts val="24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24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2400"/>
              </a:spcAft>
              <a:buFont typeface="Arial" panose="020B0604020202020204" pitchFamily="34" charset="0"/>
              <a:buChar char="•"/>
            </a:pPr>
            <a:r>
              <a:rPr lang="en-US" b="0" dirty="0">
                <a:effectLst/>
                <a:latin typeface="Consolas" panose="020B0609020204030204" pitchFamily="49" charset="0"/>
              </a:rPr>
              <a:t>Deploy code to the cloud (AWS)</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3.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1620</TotalTime>
  <Words>2359</Words>
  <Application>Microsoft Office PowerPoint</Application>
  <PresentationFormat>Widescreen</PresentationFormat>
  <Paragraphs>316</Paragraphs>
  <Slides>27</Slides>
  <Notes>23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“Move XYZ's on-premises product suite to a cloud-based solution while also improving the sustainability of XYZ's products”</vt:lpstr>
      <vt:lpstr>Objectives and Milestones</vt:lpstr>
      <vt:lpstr>Techniques and Skills</vt:lpstr>
      <vt:lpstr>DevOps Techniques and Skills </vt:lpstr>
      <vt:lpstr>Delivery Structure</vt:lpstr>
      <vt:lpstr>Pilot Cohort</vt:lpstr>
      <vt:lpstr>Schedule</vt:lpstr>
      <vt:lpstr>Delivery – 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44</cp:revision>
  <dcterms:created xsi:type="dcterms:W3CDTF">2023-10-06T19:09:32Z</dcterms:created>
  <dcterms:modified xsi:type="dcterms:W3CDTF">2023-10-11T21:00:42Z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